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Agrandir" charset="1" panose="00000500000000000000"/>
      <p:regular r:id="rId20"/>
    </p:embeddedFont>
    <p:embeddedFont>
      <p:font typeface="Agrandir Bold" charset="1" panose="00000800000000000000"/>
      <p:regular r:id="rId21"/>
    </p:embeddedFont>
    <p:embeddedFont>
      <p:font typeface="Agrandir Italics" charset="1" panose="00000500000000000000"/>
      <p:regular r:id="rId22"/>
    </p:embeddedFont>
    <p:embeddedFont>
      <p:font typeface="Agrandir Bold Italics" charset="1" panose="00000800000000000000"/>
      <p:regular r:id="rId23"/>
    </p:embeddedFont>
    <p:embeddedFont>
      <p:font typeface="Agrandir Thin" charset="1" panose="00000200000000000000"/>
      <p:regular r:id="rId24"/>
    </p:embeddedFont>
    <p:embeddedFont>
      <p:font typeface="Agrandir Thin Italics" charset="1" panose="00000200000000000000"/>
      <p:regular r:id="rId25"/>
    </p:embeddedFont>
    <p:embeddedFont>
      <p:font typeface="Agrandir Medium" charset="1" panose="00000600000000000000"/>
      <p:regular r:id="rId26"/>
    </p:embeddedFont>
    <p:embeddedFont>
      <p:font typeface="Agrandir Medium Italics" charset="1" panose="00000600000000000000"/>
      <p:regular r:id="rId27"/>
    </p:embeddedFont>
    <p:embeddedFont>
      <p:font typeface="Agrandir Ultra-Bold" charset="1" panose="00000A00000000000000"/>
      <p:regular r:id="rId28"/>
    </p:embeddedFont>
    <p:embeddedFont>
      <p:font typeface="Agrandir Ultra-Bold Italics" charset="1" panose="00000A00000000000000"/>
      <p:regular r:id="rId29"/>
    </p:embeddedFont>
    <p:embeddedFont>
      <p:font typeface="Agrandir Heavy" charset="1" panose="00000900000000000000"/>
      <p:regular r:id="rId30"/>
    </p:embeddedFont>
    <p:embeddedFont>
      <p:font typeface="Agrandir Heavy Italics" charset="1" panose="000009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Montserrat Italics" charset="1" panose="00000500000000000000"/>
      <p:regular r:id="rId42"/>
    </p:embeddedFont>
    <p:embeddedFont>
      <p:font typeface="Montserrat Bold Italics" charset="1" panose="00000800000000000000"/>
      <p:regular r:id="rId43"/>
    </p:embeddedFont>
    <p:embeddedFont>
      <p:font typeface="Montserrat Thin" charset="1" panose="00000300000000000000"/>
      <p:regular r:id="rId44"/>
    </p:embeddedFont>
    <p:embeddedFont>
      <p:font typeface="Montserrat Thin Italics" charset="1" panose="00000300000000000000"/>
      <p:regular r:id="rId45"/>
    </p:embeddedFont>
    <p:embeddedFont>
      <p:font typeface="Montserrat Extra-Light" charset="1" panose="00000300000000000000"/>
      <p:regular r:id="rId46"/>
    </p:embeddedFont>
    <p:embeddedFont>
      <p:font typeface="Montserrat Extra-Light Italics" charset="1" panose="00000300000000000000"/>
      <p:regular r:id="rId47"/>
    </p:embeddedFont>
    <p:embeddedFont>
      <p:font typeface="Montserrat Light" charset="1" panose="00000400000000000000"/>
      <p:regular r:id="rId48"/>
    </p:embeddedFont>
    <p:embeddedFont>
      <p:font typeface="Montserrat Light Italics" charset="1" panose="00000400000000000000"/>
      <p:regular r:id="rId49"/>
    </p:embeddedFont>
    <p:embeddedFont>
      <p:font typeface="Montserrat Medium" charset="1" panose="00000600000000000000"/>
      <p:regular r:id="rId50"/>
    </p:embeddedFont>
    <p:embeddedFont>
      <p:font typeface="Montserrat Medium Italics" charset="1" panose="00000600000000000000"/>
      <p:regular r:id="rId51"/>
    </p:embeddedFont>
    <p:embeddedFont>
      <p:font typeface="Montserrat Semi-Bold" charset="1" panose="00000700000000000000"/>
      <p:regular r:id="rId52"/>
    </p:embeddedFont>
    <p:embeddedFont>
      <p:font typeface="Montserrat Semi-Bold Italics" charset="1" panose="00000700000000000000"/>
      <p:regular r:id="rId53"/>
    </p:embeddedFont>
    <p:embeddedFont>
      <p:font typeface="Montserrat Ultra-Bold" charset="1" panose="00000900000000000000"/>
      <p:regular r:id="rId54"/>
    </p:embeddedFont>
    <p:embeddedFont>
      <p:font typeface="Montserrat Ultra-Bold Italics" charset="1" panose="00000900000000000000"/>
      <p:regular r:id="rId55"/>
    </p:embeddedFont>
    <p:embeddedFont>
      <p:font typeface="Montserrat Heavy" charset="1" panose="00000A00000000000000"/>
      <p:regular r:id="rId56"/>
    </p:embeddedFont>
    <p:embeddedFont>
      <p:font typeface="Montserrat Heavy Italics" charset="1" panose="00000A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575539 works in total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7.png" Type="http://schemas.openxmlformats.org/officeDocument/2006/relationships/image"/><Relationship Id="rId22" Target="../media/image28.svg" Type="http://schemas.openxmlformats.org/officeDocument/2006/relationships/image"/><Relationship Id="rId23" Target="../media/image29.png" Type="http://schemas.openxmlformats.org/officeDocument/2006/relationships/image"/><Relationship Id="rId24" Target="../media/image30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query.wikidata.org#SELECT%20%28COUNT%28DISTINCT%20%3Fentity%29%20as%20%3Fcount%29%20WHERE%20%7B%3Fentity%20wdt%3AP106%20wd%3AQ36834.%7D" TargetMode="External" Type="http://schemas.openxmlformats.org/officeDocument/2006/relationships/hyperlink"/><Relationship Id="rId4" Target="https://query.wikidata.org#SELECT%20%28COUNT%28DISTINCT%20%3Fentity%29%20as%20%3Fcount%29%20WHERE%20%7B%3Fentity%20wdt%3AP31%20wd%3AQ215380.%7D" TargetMode="External" Type="http://schemas.openxmlformats.org/officeDocument/2006/relationships/hyperlink"/><Relationship Id="rId5" Target="https://www.wikidata.org/wiki/Wikidata:WikiProject_Music/Statistics/Albums_by_language" TargetMode="External" Type="http://schemas.openxmlformats.org/officeDocument/2006/relationships/hyperlink"/><Relationship Id="rId6" Target="https://www.wikidata.org/wiki/Wikidata:WikiProject_Music/Statistics/EPs_by_language" TargetMode="External" Type="http://schemas.openxmlformats.org/officeDocument/2006/relationships/hyperlink"/><Relationship Id="rId7" Target="https://www.wikidata.org/wiki/Wikidata:WikiProject_Music/Statistics/Singles_by_language" TargetMode="External" Type="http://schemas.openxmlformats.org/officeDocument/2006/relationships/hyperlink"/><Relationship Id="rId8" Target="https://www.wikidata.org/wiki/Wikidata:WikiProject_Music/Statistics/Works_by_language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openrefine.org/docs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w-r4SLik.mp4" Type="http://schemas.openxmlformats.org/officeDocument/2006/relationships/video"/><Relationship Id="rId4" Target="../media/VAFw-r4SLi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2840" y="-298061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0610" y="8159024"/>
            <a:ext cx="2726990" cy="3303622"/>
          </a:xfrm>
          <a:custGeom>
            <a:avLst/>
            <a:gdLst/>
            <a:ahLst/>
            <a:cxnLst/>
            <a:rect r="r" b="b" t="t" l="l"/>
            <a:pathLst>
              <a:path h="3303622" w="2726990">
                <a:moveTo>
                  <a:pt x="0" y="0"/>
                </a:moveTo>
                <a:lnTo>
                  <a:pt x="2726990" y="0"/>
                </a:lnTo>
                <a:lnTo>
                  <a:pt x="2726990" y="3303623"/>
                </a:lnTo>
                <a:lnTo>
                  <a:pt x="0" y="3303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054323" y="-92228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05194">
            <a:off x="-2215768" y="5391444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46810" y="-1657717"/>
            <a:ext cx="3493619" cy="3372931"/>
          </a:xfrm>
          <a:custGeom>
            <a:avLst/>
            <a:gdLst/>
            <a:ahLst/>
            <a:cxnLst/>
            <a:rect r="r" b="b" t="t" l="l"/>
            <a:pathLst>
              <a:path h="3372931" w="3493619">
                <a:moveTo>
                  <a:pt x="0" y="0"/>
                </a:moveTo>
                <a:lnTo>
                  <a:pt x="3493620" y="0"/>
                </a:lnTo>
                <a:lnTo>
                  <a:pt x="3493620" y="3372930"/>
                </a:lnTo>
                <a:lnTo>
                  <a:pt x="0" y="3372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3349294" y="-2026183"/>
            <a:ext cx="3661487" cy="3435141"/>
          </a:xfrm>
          <a:custGeom>
            <a:avLst/>
            <a:gdLst/>
            <a:ahLst/>
            <a:cxnLst/>
            <a:rect r="r" b="b" t="t" l="l"/>
            <a:pathLst>
              <a:path h="3435141" w="3661487">
                <a:moveTo>
                  <a:pt x="0" y="0"/>
                </a:moveTo>
                <a:lnTo>
                  <a:pt x="3661487" y="0"/>
                </a:lnTo>
                <a:lnTo>
                  <a:pt x="3661487" y="3435141"/>
                </a:lnTo>
                <a:lnTo>
                  <a:pt x="0" y="34351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13430" y="8743637"/>
            <a:ext cx="4051773" cy="2512099"/>
          </a:xfrm>
          <a:custGeom>
            <a:avLst/>
            <a:gdLst/>
            <a:ahLst/>
            <a:cxnLst/>
            <a:rect r="r" b="b" t="t" l="l"/>
            <a:pathLst>
              <a:path h="2512099" w="4051773">
                <a:moveTo>
                  <a:pt x="0" y="0"/>
                </a:moveTo>
                <a:lnTo>
                  <a:pt x="4051773" y="0"/>
                </a:lnTo>
                <a:lnTo>
                  <a:pt x="4051773" y="2512099"/>
                </a:lnTo>
                <a:lnTo>
                  <a:pt x="0" y="25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9203" y="9093961"/>
            <a:ext cx="3359375" cy="3460030"/>
          </a:xfrm>
          <a:custGeom>
            <a:avLst/>
            <a:gdLst/>
            <a:ahLst/>
            <a:cxnLst/>
            <a:rect r="r" b="b" t="t" l="l"/>
            <a:pathLst>
              <a:path h="3460030" w="3359375">
                <a:moveTo>
                  <a:pt x="0" y="0"/>
                </a:moveTo>
                <a:lnTo>
                  <a:pt x="3359375" y="0"/>
                </a:lnTo>
                <a:lnTo>
                  <a:pt x="3359375" y="3460030"/>
                </a:lnTo>
                <a:lnTo>
                  <a:pt x="0" y="34600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27440">
            <a:off x="17259300" y="2564716"/>
            <a:ext cx="2274362" cy="4114800"/>
          </a:xfrm>
          <a:custGeom>
            <a:avLst/>
            <a:gdLst/>
            <a:ahLst/>
            <a:cxnLst/>
            <a:rect r="r" b="b" t="t" l="l"/>
            <a:pathLst>
              <a:path h="4114800" w="2274362">
                <a:moveTo>
                  <a:pt x="0" y="0"/>
                </a:moveTo>
                <a:lnTo>
                  <a:pt x="2274362" y="0"/>
                </a:lnTo>
                <a:lnTo>
                  <a:pt x="2274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57301" y="888946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30089" y="5154342"/>
            <a:ext cx="11418489" cy="10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6"/>
              </a:lnSpc>
              <a:spcBef>
                <a:spcPct val="0"/>
              </a:spcBef>
            </a:pPr>
            <a:r>
              <a:rPr lang="en-US" sz="6389" spc="-223">
                <a:solidFill>
                  <a:srgbClr val="000000"/>
                </a:solidFill>
                <a:latin typeface="Agrandir"/>
              </a:rPr>
              <a:t>LinkedMusic Project Meeting II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20959" y="3917361"/>
            <a:ext cx="12646083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60"/>
              </a:lnSpc>
              <a:spcBef>
                <a:spcPct val="0"/>
              </a:spcBef>
            </a:pPr>
            <a:r>
              <a:rPr lang="en-US" sz="8000" spc="-280">
                <a:solidFill>
                  <a:srgbClr val="000000"/>
                </a:solidFill>
                <a:latin typeface="Agrandir Bold"/>
              </a:rPr>
              <a:t>WIKIDATA &amp; OPENREFINE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2840" y="-298061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0610" y="8159024"/>
            <a:ext cx="2726990" cy="3303622"/>
          </a:xfrm>
          <a:custGeom>
            <a:avLst/>
            <a:gdLst/>
            <a:ahLst/>
            <a:cxnLst/>
            <a:rect r="r" b="b" t="t" l="l"/>
            <a:pathLst>
              <a:path h="3303622" w="2726990">
                <a:moveTo>
                  <a:pt x="0" y="0"/>
                </a:moveTo>
                <a:lnTo>
                  <a:pt x="2726990" y="0"/>
                </a:lnTo>
                <a:lnTo>
                  <a:pt x="2726990" y="3303623"/>
                </a:lnTo>
                <a:lnTo>
                  <a:pt x="0" y="3303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054323" y="-92228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05194">
            <a:off x="-2215768" y="6101624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46810" y="-1657717"/>
            <a:ext cx="3493619" cy="3372931"/>
          </a:xfrm>
          <a:custGeom>
            <a:avLst/>
            <a:gdLst/>
            <a:ahLst/>
            <a:cxnLst/>
            <a:rect r="r" b="b" t="t" l="l"/>
            <a:pathLst>
              <a:path h="3372931" w="3493619">
                <a:moveTo>
                  <a:pt x="0" y="0"/>
                </a:moveTo>
                <a:lnTo>
                  <a:pt x="3493620" y="0"/>
                </a:lnTo>
                <a:lnTo>
                  <a:pt x="3493620" y="3372930"/>
                </a:lnTo>
                <a:lnTo>
                  <a:pt x="0" y="3372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3349294" y="-2026183"/>
            <a:ext cx="3661487" cy="3435141"/>
          </a:xfrm>
          <a:custGeom>
            <a:avLst/>
            <a:gdLst/>
            <a:ahLst/>
            <a:cxnLst/>
            <a:rect r="r" b="b" t="t" l="l"/>
            <a:pathLst>
              <a:path h="3435141" w="3661487">
                <a:moveTo>
                  <a:pt x="0" y="0"/>
                </a:moveTo>
                <a:lnTo>
                  <a:pt x="3661487" y="0"/>
                </a:lnTo>
                <a:lnTo>
                  <a:pt x="3661487" y="3435141"/>
                </a:lnTo>
                <a:lnTo>
                  <a:pt x="0" y="34351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13430" y="8743637"/>
            <a:ext cx="4051773" cy="2512099"/>
          </a:xfrm>
          <a:custGeom>
            <a:avLst/>
            <a:gdLst/>
            <a:ahLst/>
            <a:cxnLst/>
            <a:rect r="r" b="b" t="t" l="l"/>
            <a:pathLst>
              <a:path h="2512099" w="4051773">
                <a:moveTo>
                  <a:pt x="0" y="0"/>
                </a:moveTo>
                <a:lnTo>
                  <a:pt x="4051773" y="0"/>
                </a:lnTo>
                <a:lnTo>
                  <a:pt x="4051773" y="2512099"/>
                </a:lnTo>
                <a:lnTo>
                  <a:pt x="0" y="25120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9203" y="9093961"/>
            <a:ext cx="3359375" cy="3460030"/>
          </a:xfrm>
          <a:custGeom>
            <a:avLst/>
            <a:gdLst/>
            <a:ahLst/>
            <a:cxnLst/>
            <a:rect r="r" b="b" t="t" l="l"/>
            <a:pathLst>
              <a:path h="3460030" w="3359375">
                <a:moveTo>
                  <a:pt x="0" y="0"/>
                </a:moveTo>
                <a:lnTo>
                  <a:pt x="3359375" y="0"/>
                </a:lnTo>
                <a:lnTo>
                  <a:pt x="3359375" y="3460030"/>
                </a:lnTo>
                <a:lnTo>
                  <a:pt x="0" y="34600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27440">
            <a:off x="17259300" y="3415697"/>
            <a:ext cx="2274362" cy="4114800"/>
          </a:xfrm>
          <a:custGeom>
            <a:avLst/>
            <a:gdLst/>
            <a:ahLst/>
            <a:cxnLst/>
            <a:rect r="r" b="b" t="t" l="l"/>
            <a:pathLst>
              <a:path h="4114800" w="2274362">
                <a:moveTo>
                  <a:pt x="0" y="0"/>
                </a:moveTo>
                <a:lnTo>
                  <a:pt x="2274362" y="0"/>
                </a:lnTo>
                <a:lnTo>
                  <a:pt x="2274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84081" y="2684104"/>
            <a:ext cx="10919838" cy="467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87"/>
              </a:lnSpc>
              <a:spcBef>
                <a:spcPct val="0"/>
              </a:spcBef>
            </a:pPr>
            <a:r>
              <a:rPr lang="en-US" sz="15408" spc="-539">
                <a:solidFill>
                  <a:srgbClr val="000000"/>
                </a:solidFill>
                <a:latin typeface="Agrandir"/>
              </a:rPr>
              <a:t>Thank you very much!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957301" y="888946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27440">
            <a:off x="-674548" y="2244571"/>
            <a:ext cx="1813867" cy="3281668"/>
          </a:xfrm>
          <a:custGeom>
            <a:avLst/>
            <a:gdLst/>
            <a:ahLst/>
            <a:cxnLst/>
            <a:rect r="r" b="b" t="t" l="l"/>
            <a:pathLst>
              <a:path h="3281668" w="1813867">
                <a:moveTo>
                  <a:pt x="0" y="0"/>
                </a:moveTo>
                <a:lnTo>
                  <a:pt x="1813867" y="0"/>
                </a:lnTo>
                <a:lnTo>
                  <a:pt x="1813867" y="3281668"/>
                </a:lnTo>
                <a:lnTo>
                  <a:pt x="0" y="32816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16740255" y="1260351"/>
            <a:ext cx="2731814" cy="1693725"/>
          </a:xfrm>
          <a:custGeom>
            <a:avLst/>
            <a:gdLst/>
            <a:ahLst/>
            <a:cxnLst/>
            <a:rect r="r" b="b" t="t" l="l"/>
            <a:pathLst>
              <a:path h="1693725" w="2731814">
                <a:moveTo>
                  <a:pt x="0" y="0"/>
                </a:moveTo>
                <a:lnTo>
                  <a:pt x="2731814" y="0"/>
                </a:lnTo>
                <a:lnTo>
                  <a:pt x="2731814" y="1693724"/>
                </a:lnTo>
                <a:lnTo>
                  <a:pt x="0" y="169372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2380" y="8786638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8" y="0"/>
                </a:lnTo>
                <a:lnTo>
                  <a:pt x="5843278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08368" y="-298061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074034" y="-92228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11436" y="9030950"/>
            <a:ext cx="4051773" cy="2512099"/>
          </a:xfrm>
          <a:custGeom>
            <a:avLst/>
            <a:gdLst/>
            <a:ahLst/>
            <a:cxnLst/>
            <a:rect r="r" b="b" t="t" l="l"/>
            <a:pathLst>
              <a:path h="2512099" w="4051773">
                <a:moveTo>
                  <a:pt x="0" y="0"/>
                </a:moveTo>
                <a:lnTo>
                  <a:pt x="4051772" y="0"/>
                </a:lnTo>
                <a:lnTo>
                  <a:pt x="4051772" y="2512100"/>
                </a:lnTo>
                <a:lnTo>
                  <a:pt x="0" y="2512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134188"/>
            <a:ext cx="16618453" cy="8132903"/>
          </a:xfrm>
          <a:custGeom>
            <a:avLst/>
            <a:gdLst/>
            <a:ahLst/>
            <a:cxnLst/>
            <a:rect r="r" b="b" t="t" l="l"/>
            <a:pathLst>
              <a:path h="8132903" w="16618453">
                <a:moveTo>
                  <a:pt x="0" y="0"/>
                </a:moveTo>
                <a:lnTo>
                  <a:pt x="16618453" y="0"/>
                </a:lnTo>
                <a:lnTo>
                  <a:pt x="16618453" y="8132904"/>
                </a:lnTo>
                <a:lnTo>
                  <a:pt x="0" y="8132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63520" y="9813902"/>
            <a:ext cx="5698207" cy="35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2"/>
              </a:lnSpc>
            </a:pPr>
            <a:r>
              <a:rPr lang="en-US" sz="2117" spc="207">
                <a:solidFill>
                  <a:srgbClr val="231F20"/>
                </a:solidFill>
                <a:latin typeface="DM Sans"/>
              </a:rPr>
              <a:t>Wikimedia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324" y="9636779"/>
            <a:ext cx="16033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6957" y="609582"/>
            <a:ext cx="9474086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WIKIDATA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8724" y="2604587"/>
            <a:ext cx="15613777" cy="557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Is a free and open knowledge base that can be read and edited by both humans and machines.</a:t>
            </a:r>
            <a:r>
              <a:rPr lang="en-US" sz="3274" spc="196">
                <a:solidFill>
                  <a:srgbClr val="000000"/>
                </a:solidFill>
                <a:latin typeface="Montserrat"/>
              </a:rPr>
              <a:t> </a:t>
            </a:r>
          </a:p>
          <a:p>
            <a:pPr algn="ctr">
              <a:lnSpc>
                <a:spcPts val="4421"/>
              </a:lnSpc>
            </a:pPr>
          </a:p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Wikidata acts as central storage for the </a:t>
            </a:r>
            <a:r>
              <a:rPr lang="en-US" sz="3274" spc="196">
                <a:solidFill>
                  <a:srgbClr val="000000"/>
                </a:solidFill>
                <a:latin typeface="Montserrat Bold"/>
              </a:rPr>
              <a:t>structured data</a:t>
            </a:r>
            <a:r>
              <a:rPr lang="en-US" sz="3274" spc="196">
                <a:solidFill>
                  <a:srgbClr val="000000"/>
                </a:solidFill>
                <a:latin typeface="Montserrat"/>
              </a:rPr>
              <a:t> of its Wikimedia sister projects</a:t>
            </a:r>
          </a:p>
          <a:p>
            <a:pPr algn="ctr">
              <a:lnSpc>
                <a:spcPts val="4421"/>
              </a:lnSpc>
            </a:pPr>
          </a:p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But it also provides support beyond Wikimedia projects, as all the content is available under a free license, can be exported, and can be interlinked to other open data sets</a:t>
            </a:r>
          </a:p>
          <a:p>
            <a:pPr algn="ctr">
              <a:lnSpc>
                <a:spcPts val="491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17189" y="897505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1633212" y="-494068"/>
            <a:ext cx="4051773" cy="2512099"/>
          </a:xfrm>
          <a:custGeom>
            <a:avLst/>
            <a:gdLst/>
            <a:ahLst/>
            <a:cxnLst/>
            <a:rect r="r" b="b" t="t" l="l"/>
            <a:pathLst>
              <a:path h="2512099" w="4051773">
                <a:moveTo>
                  <a:pt x="0" y="0"/>
                </a:moveTo>
                <a:lnTo>
                  <a:pt x="4051772" y="0"/>
                </a:lnTo>
                <a:lnTo>
                  <a:pt x="4051772" y="2512099"/>
                </a:lnTo>
                <a:lnTo>
                  <a:pt x="0" y="2512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7800" y="9636779"/>
            <a:ext cx="16938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074034" y="-92228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30757" y="8993044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7" y="0"/>
                </a:lnTo>
                <a:lnTo>
                  <a:pt x="5843277" y="2220446"/>
                </a:lnTo>
                <a:lnTo>
                  <a:pt x="0" y="222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406957" y="1145762"/>
            <a:ext cx="9474086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WIKIPROJECT MUSIC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3056" y="2881672"/>
            <a:ext cx="15613777" cy="612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A WikiProject is a group of contributors who want to work together as a team to improve Wikidata. These groups often focus on a specific topic area </a:t>
            </a:r>
            <a:r>
              <a:rPr lang="en-US" sz="3274" spc="196">
                <a:solidFill>
                  <a:srgbClr val="000000"/>
                </a:solidFill>
                <a:latin typeface="Montserrat"/>
              </a:rPr>
              <a:t>or a specific kind of task.</a:t>
            </a:r>
          </a:p>
          <a:p>
            <a:pPr algn="ctr">
              <a:lnSpc>
                <a:spcPts val="4421"/>
              </a:lnSpc>
            </a:pPr>
          </a:p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Wikiproject Music is home to editors who help add data about artists, music releases, tracks, awards, and performances. </a:t>
            </a:r>
          </a:p>
          <a:p>
            <a:pPr algn="ctr">
              <a:lnSpc>
                <a:spcPts val="4421"/>
              </a:lnSpc>
            </a:pPr>
          </a:p>
          <a:p>
            <a:pPr algn="ctr">
              <a:lnSpc>
                <a:spcPts val="4421"/>
              </a:lnSpc>
            </a:pPr>
            <a:r>
              <a:rPr lang="en-US" sz="3274" spc="196">
                <a:solidFill>
                  <a:srgbClr val="000000"/>
                </a:solidFill>
                <a:latin typeface="Montserrat"/>
              </a:rPr>
              <a:t>Additionally, importing from and linking Wikidata with the many music databases and streaming services is another focus of the project.</a:t>
            </a:r>
          </a:p>
          <a:p>
            <a:pPr algn="ctr">
              <a:lnSpc>
                <a:spcPts val="491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4149" y="9636779"/>
            <a:ext cx="17668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3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389" y="2301751"/>
            <a:ext cx="17523223" cy="5683498"/>
          </a:xfrm>
          <a:custGeom>
            <a:avLst/>
            <a:gdLst/>
            <a:ahLst/>
            <a:cxnLst/>
            <a:rect r="r" b="b" t="t" l="l"/>
            <a:pathLst>
              <a:path h="5683498" w="17523223">
                <a:moveTo>
                  <a:pt x="0" y="0"/>
                </a:moveTo>
                <a:lnTo>
                  <a:pt x="17523222" y="0"/>
                </a:lnTo>
                <a:lnTo>
                  <a:pt x="17523222" y="5683498"/>
                </a:lnTo>
                <a:lnTo>
                  <a:pt x="0" y="568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56976" y="9792205"/>
            <a:ext cx="5698207" cy="35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2"/>
              </a:lnSpc>
            </a:pPr>
            <a:r>
              <a:rPr lang="en-US" sz="2117" spc="207">
                <a:solidFill>
                  <a:srgbClr val="231F20"/>
                </a:solidFill>
                <a:latin typeface="DM Sans"/>
              </a:rPr>
              <a:t>WikiProject Music 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212" y="9636779"/>
            <a:ext cx="1725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8609" y="600608"/>
            <a:ext cx="14294582" cy="9114892"/>
            <a:chOff x="0" y="0"/>
            <a:chExt cx="3939185" cy="2511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9184" cy="2511808"/>
            </a:xfrm>
            <a:custGeom>
              <a:avLst/>
              <a:gdLst/>
              <a:ahLst/>
              <a:cxnLst/>
              <a:rect r="r" b="b" t="t" l="l"/>
              <a:pathLst>
                <a:path h="2511808" w="3939184">
                  <a:moveTo>
                    <a:pt x="8124" y="0"/>
                  </a:moveTo>
                  <a:lnTo>
                    <a:pt x="3931060" y="0"/>
                  </a:lnTo>
                  <a:cubicBezTo>
                    <a:pt x="3935547" y="0"/>
                    <a:pt x="3939184" y="3637"/>
                    <a:pt x="3939184" y="8124"/>
                  </a:cubicBezTo>
                  <a:lnTo>
                    <a:pt x="3939184" y="2503684"/>
                  </a:lnTo>
                  <a:cubicBezTo>
                    <a:pt x="3939184" y="2508171"/>
                    <a:pt x="3935547" y="2511808"/>
                    <a:pt x="3931060" y="2511808"/>
                  </a:cubicBezTo>
                  <a:lnTo>
                    <a:pt x="8124" y="2511808"/>
                  </a:lnTo>
                  <a:cubicBezTo>
                    <a:pt x="3637" y="2511808"/>
                    <a:pt x="0" y="2508171"/>
                    <a:pt x="0" y="2503684"/>
                  </a:cubicBezTo>
                  <a:lnTo>
                    <a:pt x="0" y="8124"/>
                  </a:lnTo>
                  <a:cubicBezTo>
                    <a:pt x="0" y="3637"/>
                    <a:pt x="3637" y="0"/>
                    <a:pt x="8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9185" cy="254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20261" y="876300"/>
            <a:ext cx="10247478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QUERIES &amp; STATISTICS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593" y="9636779"/>
            <a:ext cx="18780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9750" y="2505653"/>
            <a:ext cx="3959779" cy="5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</a:pPr>
            <a:r>
              <a:rPr lang="en-US" sz="3200" spc="-112">
                <a:solidFill>
                  <a:srgbClr val="000000"/>
                </a:solidFill>
                <a:latin typeface="Agrandir Medium"/>
              </a:rPr>
              <a:t>SPARQL QUERIES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5310" y="2991301"/>
            <a:ext cx="7746190" cy="47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3" tooltip="https://query.wikidata.org#SELECT%20%28COUNT%28DISTINCT%20%3Fentity%29%20as%20%3Fcount%29%20WHERE%20%7B%3Fentity%20wdt%3AP106%20wd%3AQ36834.%7D"/>
              </a:rPr>
              <a:t>List all composers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5310" y="3550749"/>
            <a:ext cx="7746190" cy="47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4" tooltip="https://query.wikidata.org#SELECT%20%28COUNT%28DISTINCT%20%3Fentity%29%20as%20%3Fcount%29%20WHERE%20%7B%3Fentity%20wdt%3AP31%20wd%3AQ215380.%7D"/>
              </a:rPr>
              <a:t>List all musical groups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9750" y="4890345"/>
            <a:ext cx="5628676" cy="5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</a:pPr>
            <a:r>
              <a:rPr lang="en-US" sz="3200" spc="-112">
                <a:solidFill>
                  <a:srgbClr val="000000"/>
                </a:solidFill>
                <a:latin typeface="Agrandir Medium"/>
              </a:rPr>
              <a:t>WikiProject Music 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5310" y="5472049"/>
            <a:ext cx="6097645" cy="195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5" tooltip="https://www.wikidata.org/wiki/Wikidata:WikiProject_Music/Statistics/Albums_by_language"/>
              </a:rPr>
              <a:t>Albums</a:t>
            </a:r>
          </a:p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6" tooltip="https://www.wikidata.org/wiki/Wikidata:WikiProject_Music/Statistics/EPs_by_language"/>
              </a:rPr>
              <a:t>EPs</a:t>
            </a:r>
          </a:p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7" tooltip="https://www.wikidata.org/wiki/Wikidata:WikiProject_Music/Statistics/Singles_by_language"/>
              </a:rPr>
              <a:t>Singles</a:t>
            </a:r>
          </a:p>
          <a:p>
            <a:pPr>
              <a:lnSpc>
                <a:spcPts val="3941"/>
              </a:lnSpc>
            </a:pPr>
            <a:r>
              <a:rPr lang="en-US" sz="2699" spc="48" u="sng">
                <a:solidFill>
                  <a:srgbClr val="000000"/>
                </a:solidFill>
                <a:latin typeface="Montserrat"/>
                <a:hlinkClick r:id="rId8" tooltip="https://www.wikidata.org/wiki/Wikidata:WikiProject_Music/Statistics/Works_by_language"/>
              </a:rPr>
              <a:t>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6957" y="2635468"/>
            <a:ext cx="9474086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OPENREFINE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2203" y="4003357"/>
            <a:ext cx="13583593" cy="279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3299" spc="197">
                <a:solidFill>
                  <a:srgbClr val="000000"/>
                </a:solidFill>
                <a:latin typeface="Montserrat"/>
              </a:rPr>
              <a:t>OpenRefine is a free, open-source tool for working with messy data. It works off of Java and a browser of your choice.</a:t>
            </a:r>
          </a:p>
          <a:p>
            <a:pPr algn="ctr">
              <a:lnSpc>
                <a:spcPts val="4454"/>
              </a:lnSpc>
            </a:pPr>
          </a:p>
          <a:p>
            <a:pPr algn="ctr" marL="0" indent="0" lvl="0">
              <a:lnSpc>
                <a:spcPts val="4454"/>
              </a:lnSpc>
              <a:spcBef>
                <a:spcPct val="0"/>
              </a:spcBef>
            </a:pPr>
            <a:r>
              <a:rPr lang="en-US" sz="3299" spc="197" u="sng">
                <a:solidFill>
                  <a:srgbClr val="000000"/>
                </a:solidFill>
                <a:latin typeface="Montserrat"/>
                <a:hlinkClick r:id="rId3" tooltip="https://openrefine.org/docs"/>
              </a:rPr>
              <a:t>https://openrefine.org/docs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431187" y="8752297"/>
            <a:ext cx="5843277" cy="2220445"/>
          </a:xfrm>
          <a:custGeom>
            <a:avLst/>
            <a:gdLst/>
            <a:ahLst/>
            <a:cxnLst/>
            <a:rect r="r" b="b" t="t" l="l"/>
            <a:pathLst>
              <a:path h="2220445" w="5843277">
                <a:moveTo>
                  <a:pt x="0" y="0"/>
                </a:moveTo>
                <a:lnTo>
                  <a:pt x="5843278" y="0"/>
                </a:lnTo>
                <a:lnTo>
                  <a:pt x="5843278" y="2220445"/>
                </a:lnTo>
                <a:lnTo>
                  <a:pt x="0" y="222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1633212" y="-494068"/>
            <a:ext cx="4051773" cy="2512099"/>
          </a:xfrm>
          <a:custGeom>
            <a:avLst/>
            <a:gdLst/>
            <a:ahLst/>
            <a:cxnLst/>
            <a:rect r="r" b="b" t="t" l="l"/>
            <a:pathLst>
              <a:path h="2512099" w="4051773">
                <a:moveTo>
                  <a:pt x="0" y="0"/>
                </a:moveTo>
                <a:lnTo>
                  <a:pt x="4051772" y="0"/>
                </a:lnTo>
                <a:lnTo>
                  <a:pt x="4051772" y="2512099"/>
                </a:lnTo>
                <a:lnTo>
                  <a:pt x="0" y="2512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9140" y="-2148788"/>
            <a:ext cx="3359375" cy="3460030"/>
          </a:xfrm>
          <a:custGeom>
            <a:avLst/>
            <a:gdLst/>
            <a:ahLst/>
            <a:cxnLst/>
            <a:rect r="r" b="b" t="t" l="l"/>
            <a:pathLst>
              <a:path h="3460030" w="3359375">
                <a:moveTo>
                  <a:pt x="0" y="0"/>
                </a:moveTo>
                <a:lnTo>
                  <a:pt x="3359375" y="0"/>
                </a:lnTo>
                <a:lnTo>
                  <a:pt x="3359375" y="3460030"/>
                </a:lnTo>
                <a:lnTo>
                  <a:pt x="0" y="3460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500" y="9636779"/>
            <a:ext cx="14398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4931" y="2648044"/>
            <a:ext cx="4831336" cy="6242005"/>
            <a:chOff x="0" y="0"/>
            <a:chExt cx="1331380" cy="1720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1380" cy="1720121"/>
            </a:xfrm>
            <a:custGeom>
              <a:avLst/>
              <a:gdLst/>
              <a:ahLst/>
              <a:cxnLst/>
              <a:rect r="r" b="b" t="t" l="l"/>
              <a:pathLst>
                <a:path h="1720121" w="1331380">
                  <a:moveTo>
                    <a:pt x="24037" y="0"/>
                  </a:moveTo>
                  <a:lnTo>
                    <a:pt x="1307344" y="0"/>
                  </a:lnTo>
                  <a:cubicBezTo>
                    <a:pt x="1313719" y="0"/>
                    <a:pt x="1319832" y="2532"/>
                    <a:pt x="1324340" y="7040"/>
                  </a:cubicBezTo>
                  <a:cubicBezTo>
                    <a:pt x="1328848" y="11548"/>
                    <a:pt x="1331380" y="17662"/>
                    <a:pt x="1331380" y="24037"/>
                  </a:cubicBezTo>
                  <a:lnTo>
                    <a:pt x="1331380" y="1696084"/>
                  </a:lnTo>
                  <a:cubicBezTo>
                    <a:pt x="1331380" y="1709359"/>
                    <a:pt x="1320619" y="1720121"/>
                    <a:pt x="1307344" y="1720121"/>
                  </a:cubicBezTo>
                  <a:lnTo>
                    <a:pt x="24037" y="1720121"/>
                  </a:lnTo>
                  <a:cubicBezTo>
                    <a:pt x="10762" y="1720121"/>
                    <a:pt x="0" y="1709359"/>
                    <a:pt x="0" y="1696084"/>
                  </a:cubicBezTo>
                  <a:lnTo>
                    <a:pt x="0" y="24037"/>
                  </a:lnTo>
                  <a:cubicBezTo>
                    <a:pt x="0" y="10762"/>
                    <a:pt x="10762" y="0"/>
                    <a:pt x="24037" y="0"/>
                  </a:cubicBezTo>
                  <a:close/>
                </a:path>
              </a:pathLst>
            </a:custGeom>
            <a:solidFill>
              <a:srgbClr val="FD8F6C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31380" cy="1758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28601" y="2652347"/>
            <a:ext cx="4831336" cy="6239853"/>
            <a:chOff x="0" y="0"/>
            <a:chExt cx="1331380" cy="1719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1380" cy="1719528"/>
            </a:xfrm>
            <a:custGeom>
              <a:avLst/>
              <a:gdLst/>
              <a:ahLst/>
              <a:cxnLst/>
              <a:rect r="r" b="b" t="t" l="l"/>
              <a:pathLst>
                <a:path h="1719528" w="1331380">
                  <a:moveTo>
                    <a:pt x="24037" y="0"/>
                  </a:moveTo>
                  <a:lnTo>
                    <a:pt x="1307344" y="0"/>
                  </a:lnTo>
                  <a:cubicBezTo>
                    <a:pt x="1313719" y="0"/>
                    <a:pt x="1319832" y="2532"/>
                    <a:pt x="1324340" y="7040"/>
                  </a:cubicBezTo>
                  <a:cubicBezTo>
                    <a:pt x="1328848" y="11548"/>
                    <a:pt x="1331380" y="17662"/>
                    <a:pt x="1331380" y="24037"/>
                  </a:cubicBezTo>
                  <a:lnTo>
                    <a:pt x="1331380" y="1695491"/>
                  </a:lnTo>
                  <a:cubicBezTo>
                    <a:pt x="1331380" y="1708766"/>
                    <a:pt x="1320619" y="1719528"/>
                    <a:pt x="1307344" y="1719528"/>
                  </a:cubicBezTo>
                  <a:lnTo>
                    <a:pt x="24037" y="1719528"/>
                  </a:lnTo>
                  <a:cubicBezTo>
                    <a:pt x="10762" y="1719528"/>
                    <a:pt x="0" y="1708766"/>
                    <a:pt x="0" y="1695491"/>
                  </a:cubicBezTo>
                  <a:lnTo>
                    <a:pt x="0" y="24037"/>
                  </a:lnTo>
                  <a:cubicBezTo>
                    <a:pt x="0" y="10762"/>
                    <a:pt x="10762" y="0"/>
                    <a:pt x="24037" y="0"/>
                  </a:cubicBezTo>
                  <a:close/>
                </a:path>
              </a:pathLst>
            </a:custGeom>
            <a:solidFill>
              <a:srgbClr val="F6D36A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31380" cy="1757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73965" y="2650195"/>
            <a:ext cx="4831336" cy="6242005"/>
            <a:chOff x="0" y="0"/>
            <a:chExt cx="1331380" cy="17201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1380" cy="1720121"/>
            </a:xfrm>
            <a:custGeom>
              <a:avLst/>
              <a:gdLst/>
              <a:ahLst/>
              <a:cxnLst/>
              <a:rect r="r" b="b" t="t" l="l"/>
              <a:pathLst>
                <a:path h="1720121" w="1331380">
                  <a:moveTo>
                    <a:pt x="24037" y="0"/>
                  </a:moveTo>
                  <a:lnTo>
                    <a:pt x="1307344" y="0"/>
                  </a:lnTo>
                  <a:cubicBezTo>
                    <a:pt x="1313719" y="0"/>
                    <a:pt x="1319832" y="2532"/>
                    <a:pt x="1324340" y="7040"/>
                  </a:cubicBezTo>
                  <a:cubicBezTo>
                    <a:pt x="1328848" y="11548"/>
                    <a:pt x="1331380" y="17662"/>
                    <a:pt x="1331380" y="24037"/>
                  </a:cubicBezTo>
                  <a:lnTo>
                    <a:pt x="1331380" y="1696084"/>
                  </a:lnTo>
                  <a:cubicBezTo>
                    <a:pt x="1331380" y="1709359"/>
                    <a:pt x="1320619" y="1720121"/>
                    <a:pt x="1307344" y="1720121"/>
                  </a:cubicBezTo>
                  <a:lnTo>
                    <a:pt x="24037" y="1720121"/>
                  </a:lnTo>
                  <a:cubicBezTo>
                    <a:pt x="10762" y="1720121"/>
                    <a:pt x="0" y="1709359"/>
                    <a:pt x="0" y="1696084"/>
                  </a:cubicBezTo>
                  <a:lnTo>
                    <a:pt x="0" y="24037"/>
                  </a:lnTo>
                  <a:cubicBezTo>
                    <a:pt x="0" y="10762"/>
                    <a:pt x="10762" y="0"/>
                    <a:pt x="24037" y="0"/>
                  </a:cubicBezTo>
                  <a:close/>
                </a:path>
              </a:pathLst>
            </a:custGeom>
            <a:solidFill>
              <a:srgbClr val="AFDED9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1380" cy="1758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6923" y="4008922"/>
            <a:ext cx="4347351" cy="29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Trimming whitespace</a:t>
            </a:r>
          </a:p>
          <a:p>
            <a:pPr algn="ctr">
              <a:lnSpc>
                <a:spcPts val="3941"/>
              </a:lnSpc>
            </a:pPr>
          </a:p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Fixing data-type problems</a:t>
            </a:r>
          </a:p>
          <a:p>
            <a:pPr algn="ctr">
              <a:lnSpc>
                <a:spcPts val="3941"/>
              </a:lnSpc>
            </a:pPr>
          </a:p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Cluster editing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0588" y="676740"/>
            <a:ext cx="13499869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OPENREFINE USES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0710" y="3037626"/>
            <a:ext cx="3959779" cy="5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</a:pPr>
            <a:r>
              <a:rPr lang="en-US" sz="3200" spc="-112">
                <a:solidFill>
                  <a:srgbClr val="000000"/>
                </a:solidFill>
                <a:latin typeface="Agrandir Medium"/>
              </a:rPr>
              <a:t>CLEANING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64380" y="4008922"/>
            <a:ext cx="3959779" cy="344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Matching your dataset with that of an external source.</a:t>
            </a:r>
          </a:p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 </a:t>
            </a:r>
          </a:p>
          <a:p>
            <a:pPr algn="ctr">
              <a:lnSpc>
                <a:spcPts val="3941"/>
              </a:lnSpc>
            </a:pPr>
            <a:r>
              <a:rPr lang="en-US" sz="2699" spc="48">
                <a:solidFill>
                  <a:srgbClr val="000000"/>
                </a:solidFill>
                <a:latin typeface="Montserrat"/>
              </a:rPr>
              <a:t>Wikidata is built in, but you can add APIs for other datasets.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4380" y="3037626"/>
            <a:ext cx="3959779" cy="5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</a:pPr>
            <a:r>
              <a:rPr lang="en-US" sz="3200" spc="-112">
                <a:solidFill>
                  <a:srgbClr val="000000"/>
                </a:solidFill>
                <a:latin typeface="Agrandir Medium"/>
              </a:rPr>
              <a:t>RECONCILLIATION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5337" y="4018447"/>
            <a:ext cx="4273247" cy="408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 spc="44">
                <a:solidFill>
                  <a:srgbClr val="000000"/>
                </a:solidFill>
                <a:latin typeface="Montserrat"/>
              </a:rPr>
              <a:t>GREL (General Refine Expression Language)</a:t>
            </a:r>
          </a:p>
          <a:p>
            <a:pPr algn="ctr">
              <a:lnSpc>
                <a:spcPts val="3649"/>
              </a:lnSpc>
            </a:pPr>
            <a:r>
              <a:rPr lang="en-US" sz="2499" spc="44">
                <a:solidFill>
                  <a:srgbClr val="000000"/>
                </a:solidFill>
                <a:latin typeface="Montserrat"/>
              </a:rPr>
              <a:t> </a:t>
            </a:r>
          </a:p>
          <a:p>
            <a:pPr algn="ctr">
              <a:lnSpc>
                <a:spcPts val="3649"/>
              </a:lnSpc>
            </a:pPr>
            <a:r>
              <a:rPr lang="en-US" sz="2499" spc="44">
                <a:solidFill>
                  <a:srgbClr val="000000"/>
                </a:solidFill>
                <a:latin typeface="Montserrat"/>
              </a:rPr>
              <a:t>Formulas use variables and depend on data types to do things like string manipulation or mathematical calculations: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5837" y="3037626"/>
            <a:ext cx="3959779" cy="5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</a:pPr>
            <a:r>
              <a:rPr lang="en-US" sz="3200" spc="-112">
                <a:solidFill>
                  <a:srgbClr val="000000"/>
                </a:solidFill>
                <a:latin typeface="Agrandir Medium"/>
              </a:rPr>
              <a:t>EXPRESSIONS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308" y="9636779"/>
            <a:ext cx="17637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3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4560" y="698417"/>
            <a:ext cx="15804740" cy="889016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8672" y="9636779"/>
            <a:ext cx="187642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31F20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DAFwHvZmAW8</dc:identifier>
  <dcterms:modified xsi:type="dcterms:W3CDTF">2011-08-01T06:04:30Z</dcterms:modified>
  <cp:revision>1</cp:revision>
  <dc:title>LMW Presentation</dc:title>
</cp:coreProperties>
</file>